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 id="2147483723" r:id="rId2"/>
    <p:sldMasterId id="2147483741" r:id="rId3"/>
    <p:sldMasterId id="2147483753" r:id="rId4"/>
    <p:sldMasterId id="2147483765" r:id="rId5"/>
  </p:sldMasterIdLst>
  <p:notesMasterIdLst>
    <p:notesMasterId r:id="rId21"/>
  </p:notesMasterIdLst>
  <p:sldIdLst>
    <p:sldId id="1181" r:id="rId6"/>
    <p:sldId id="1144" r:id="rId7"/>
    <p:sldId id="1150" r:id="rId8"/>
    <p:sldId id="269" r:id="rId9"/>
    <p:sldId id="1182" r:id="rId10"/>
    <p:sldId id="291" r:id="rId11"/>
    <p:sldId id="349" r:id="rId12"/>
    <p:sldId id="266" r:id="rId13"/>
    <p:sldId id="1166" r:id="rId14"/>
    <p:sldId id="268" r:id="rId15"/>
    <p:sldId id="801" r:id="rId16"/>
    <p:sldId id="800" r:id="rId17"/>
    <p:sldId id="1132" r:id="rId18"/>
    <p:sldId id="263" r:id="rId19"/>
    <p:sldId id="1103" r:id="rId20"/>
  </p:sldIdLst>
  <p:sldSz cx="9144000" cy="6858000" type="screen4x3"/>
  <p:notesSz cx="7315200" cy="9601200"/>
  <p:embeddedFontLs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229" autoAdjust="0"/>
  </p:normalViewPr>
  <p:slideViewPr>
    <p:cSldViewPr>
      <p:cViewPr varScale="1">
        <p:scale>
          <a:sx n="102" d="100"/>
          <a:sy n="102" d="100"/>
        </p:scale>
        <p:origin x="1212" y="11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9T14:34:55.74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9T14:35:10.999"/>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9T14:33:34.887"/>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43F213B-BF68-4609-9758-7583FFBE1FE4}" type="datetimeFigureOut">
              <a:rPr lang="en-US" smtClean="0"/>
              <a:t>3/1/2020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461A0D-377C-4B08-A37F-01E52132D151}" type="slidenum">
              <a:rPr lang="en-US" smtClean="0"/>
              <a:t>‹#›</a:t>
            </a:fld>
            <a:endParaRPr lang="en-US"/>
          </a:p>
        </p:txBody>
      </p:sp>
    </p:spTree>
    <p:extLst>
      <p:ext uri="{BB962C8B-B14F-4D97-AF65-F5344CB8AC3E}">
        <p14:creationId xmlns:p14="http://schemas.microsoft.com/office/powerpoint/2010/main" val="925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784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4563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1168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4093411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42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788833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36343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8603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2539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9154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37133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633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404585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41189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9332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7470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5428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0782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31276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88052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917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162030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399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78999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375668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2066112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189301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1740610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2034446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3965739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35167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3530096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70726-7AA9-4097-9DB8-CB83C520F43C}"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141132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554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9B6A4-4CB1-464F-9495-E742BF4F59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98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C7C4B-692C-42F8-87E7-1541CDCC3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828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AE6D12-20FC-41CC-AA18-DD334AB2D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8914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1D7CAF-2DC6-4BC2-BBD7-6577C29729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951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E28E8D-25DC-4499-B325-5F233CDCE7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995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816280-BBE9-466E-9BBC-1E8B631F9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862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D73F70-760B-4346-8CA9-E29A2DDD8B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683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54EBA1-D7E1-4F0C-9BEA-79E30040D8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765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2D7E13-2F92-4A0A-B6CC-A95455471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6975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7A0D7-E351-44D2-8255-F8CA91B5F8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99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537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BEA21-AC28-45FA-BEE3-3B46C9E69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004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A70ABA-8C7C-465F-8EB4-001713ED24C9}"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182009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70ABA-8C7C-465F-8EB4-001713ED24C9}"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1196223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70ABA-8C7C-465F-8EB4-001713ED24C9}"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27165482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A70ABA-8C7C-465F-8EB4-001713ED24C9}"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2035921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A70ABA-8C7C-465F-8EB4-001713ED24C9}"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2861556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A70ABA-8C7C-465F-8EB4-001713ED24C9}"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4099609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70ABA-8C7C-465F-8EB4-001713ED24C9}"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4056537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70ABA-8C7C-465F-8EB4-001713ED24C9}"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1753903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70ABA-8C7C-465F-8EB4-001713ED24C9}"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118910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6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70ABA-8C7C-465F-8EB4-001713ED24C9}"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2053024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70ABA-8C7C-465F-8EB4-001713ED24C9}"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2CE9E-DE6A-4635-873F-101DF6AB17FE}" type="slidenum">
              <a:rPr lang="en-US" smtClean="0"/>
              <a:t>‹#›</a:t>
            </a:fld>
            <a:endParaRPr lang="en-US"/>
          </a:p>
        </p:txBody>
      </p:sp>
    </p:spTree>
    <p:extLst>
      <p:ext uri="{BB962C8B-B14F-4D97-AF65-F5344CB8AC3E}">
        <p14:creationId xmlns:p14="http://schemas.microsoft.com/office/powerpoint/2010/main" val="228483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862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3487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0802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http://2.bp.blogspot.com/_ppYFwyNQfbs/TLyLW9icdfI/AAAAAAAABVU/r8iatg5pvDU/s1600/happy-marriage.jpg"/>
          <p:cNvPicPr>
            <a:picLocks noChangeAspect="1" noChangeArrowheads="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487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80934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70726-7AA9-4097-9DB8-CB83C520F43C}" type="datetimeFigureOut">
              <a:rPr lang="en-US" smtClean="0"/>
              <a:pPr/>
              <a:t>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5A386-92B9-4710-B2C7-28F8970E381C}" type="slidenum">
              <a:rPr lang="en-US" smtClean="0"/>
              <a:pPr/>
              <a:t>‹#›</a:t>
            </a:fld>
            <a:endParaRPr lang="en-US" dirty="0"/>
          </a:p>
        </p:txBody>
      </p:sp>
    </p:spTree>
    <p:extLst>
      <p:ext uri="{BB962C8B-B14F-4D97-AF65-F5344CB8AC3E}">
        <p14:creationId xmlns:p14="http://schemas.microsoft.com/office/powerpoint/2010/main" val="41433965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F50570D-EF34-49B0-8813-6CC1A468A72C}"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373884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70ABA-8C7C-465F-8EB4-001713ED24C9}" type="datetimeFigureOut">
              <a:rPr lang="en-US" smtClean="0"/>
              <a:t>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2CE9E-DE6A-4635-873F-101DF6AB17FE}" type="slidenum">
              <a:rPr lang="en-US" smtClean="0"/>
              <a:t>‹#›</a:t>
            </a:fld>
            <a:endParaRPr lang="en-US"/>
          </a:p>
        </p:txBody>
      </p:sp>
    </p:spTree>
    <p:extLst>
      <p:ext uri="{BB962C8B-B14F-4D97-AF65-F5344CB8AC3E}">
        <p14:creationId xmlns:p14="http://schemas.microsoft.com/office/powerpoint/2010/main" val="20763358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March 1,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5260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Facts About John</a:t>
            </a:r>
            <a:endParaRPr lang="en-US" altLang="en-US" sz="4000" b="1" dirty="0">
              <a:solidFill>
                <a:schemeClr val="tx1"/>
              </a:solidFill>
              <a:latin typeface="Arial" panose="020B0604020202020204" pitchFamily="34" charset="0"/>
              <a:cs typeface="Arial" panose="020B0604020202020204" pitchFamily="34" charset="0"/>
            </a:endParaRPr>
          </a:p>
        </p:txBody>
      </p:sp>
      <p:sp>
        <p:nvSpPr>
          <p:cNvPr id="18435" name="Rectangle 3"/>
          <p:cNvSpPr>
            <a:spLocks noGrp="1" noChangeArrowheads="1"/>
          </p:cNvSpPr>
          <p:nvPr>
            <p:ph idx="1"/>
          </p:nvPr>
        </p:nvSpPr>
        <p:spPr>
          <a:xfrm>
            <a:off x="228600" y="1825625"/>
            <a:ext cx="8686800" cy="4388894"/>
          </a:xfrm>
          <a:noFill/>
        </p:spPr>
        <p:txBody>
          <a:bodyPr wrap="square">
            <a:spAutoFit/>
          </a:bodyPr>
          <a:lstStyle/>
          <a:p>
            <a:pPr marL="0" indent="0">
              <a:buNone/>
            </a:pPr>
            <a:r>
              <a:rPr lang="en-US" altLang="en-US" sz="3200" b="1" dirty="0">
                <a:solidFill>
                  <a:schemeClr val="tx1"/>
                </a:solidFill>
                <a:latin typeface="Arial" panose="020B0604020202020204" pitchFamily="34" charset="0"/>
                <a:cs typeface="Arial" panose="020B0604020202020204" pitchFamily="34" charset="0"/>
              </a:rPr>
              <a:t>John the Apostle.</a:t>
            </a:r>
          </a:p>
          <a:p>
            <a:r>
              <a:rPr lang="en-US" altLang="en-US" sz="3200" dirty="0">
                <a:solidFill>
                  <a:schemeClr val="tx1"/>
                </a:solidFill>
                <a:latin typeface="Arial" panose="020B0604020202020204" pitchFamily="34" charset="0"/>
                <a:cs typeface="Arial" panose="020B0604020202020204" pitchFamily="34" charset="0"/>
              </a:rPr>
              <a:t>Son of Zebedee (Matthew 27:56; Mark 15:40-41).</a:t>
            </a:r>
          </a:p>
          <a:p>
            <a:r>
              <a:rPr lang="en-US" altLang="en-US" sz="3200" dirty="0">
                <a:solidFill>
                  <a:schemeClr val="tx1"/>
                </a:solidFill>
                <a:latin typeface="Arial" panose="020B0604020202020204" pitchFamily="34" charset="0"/>
                <a:cs typeface="Arial" panose="020B0604020202020204" pitchFamily="34" charset="0"/>
              </a:rPr>
              <a:t>Close with Jesus.</a:t>
            </a:r>
          </a:p>
          <a:p>
            <a:pPr lvl="1"/>
            <a:r>
              <a:rPr lang="en-US" altLang="en-US" sz="3200" dirty="0">
                <a:solidFill>
                  <a:schemeClr val="tx1"/>
                </a:solidFill>
                <a:latin typeface="Arial" panose="020B0604020202020204" pitchFamily="34" charset="0"/>
                <a:cs typeface="Arial" panose="020B0604020202020204" pitchFamily="34" charset="0"/>
              </a:rPr>
              <a:t>One of only three disciples at the raising of Jairus’ daughter (Mark 5:37; Luke 8:51).</a:t>
            </a:r>
          </a:p>
          <a:p>
            <a:pPr lvl="1"/>
            <a:r>
              <a:rPr lang="en-US" altLang="en-US" sz="3200" dirty="0">
                <a:solidFill>
                  <a:schemeClr val="tx1"/>
                </a:solidFill>
                <a:latin typeface="Arial" panose="020B0604020202020204" pitchFamily="34" charset="0"/>
                <a:cs typeface="Arial" panose="020B0604020202020204" pitchFamily="34" charset="0"/>
              </a:rPr>
              <a:t>Present at the transfiguration (Matthew 17:1-13), and at Gethsemane (Matthew 26:36-45).</a:t>
            </a:r>
          </a:p>
        </p:txBody>
      </p:sp>
      <p:sp>
        <p:nvSpPr>
          <p:cNvPr id="2" name="Slide Number Placeholder 1">
            <a:extLst>
              <a:ext uri="{FF2B5EF4-FFF2-40B4-BE49-F238E27FC236}">
                <a16:creationId xmlns:a16="http://schemas.microsoft.com/office/drawing/2014/main" id="{8096FA35-C789-452D-9EAD-5472A55A8206}"/>
              </a:ext>
            </a:extLst>
          </p:cNvPr>
          <p:cNvSpPr>
            <a:spLocks noGrp="1"/>
          </p:cNvSpPr>
          <p:nvPr>
            <p:ph type="sldNum" sz="quarter" idx="12"/>
          </p:nvPr>
        </p:nvSpPr>
        <p:spPr/>
        <p:txBody>
          <a:bodyPr/>
          <a:lstStyle/>
          <a:p>
            <a:fld id="{71DD7C3C-26EA-48D1-89DB-82086917E937}" type="slidenum">
              <a:rPr lang="en-US" altLang="en-US" smtClean="0"/>
              <a:pPr/>
              <a:t>10</a:t>
            </a:fld>
            <a:endParaRPr lang="en-US" altLang="en-US"/>
          </a:p>
        </p:txBody>
      </p:sp>
    </p:spTree>
    <p:extLst>
      <p:ext uri="{BB962C8B-B14F-4D97-AF65-F5344CB8AC3E}">
        <p14:creationId xmlns:p14="http://schemas.microsoft.com/office/powerpoint/2010/main" val="3913404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1000"/>
                                        <p:tgtEl>
                                          <p:spTgt spid="18435">
                                            <p:txEl>
                                              <p:pRg st="3" end="3"/>
                                            </p:txEl>
                                          </p:spTgt>
                                        </p:tgtEl>
                                      </p:cBhvr>
                                    </p:animEffect>
                                    <p:anim calcmode="lin" valueType="num">
                                      <p:cBhvr>
                                        <p:cTn id="27"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fade">
                                      <p:cBhvr>
                                        <p:cTn id="31" dur="1000"/>
                                        <p:tgtEl>
                                          <p:spTgt spid="18435">
                                            <p:txEl>
                                              <p:pRg st="4" end="4"/>
                                            </p:txEl>
                                          </p:spTgt>
                                        </p:tgtEl>
                                      </p:cBhvr>
                                    </p:animEffect>
                                    <p:anim calcmode="lin" valueType="num">
                                      <p:cBhvr>
                                        <p:cTn id="32"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Facts about John</a:t>
            </a:r>
            <a:endParaRPr lang="en-US" altLang="en-US" sz="4000" b="1" dirty="0">
              <a:solidFill>
                <a:schemeClr val="tx1"/>
              </a:solidFill>
              <a:latin typeface="Arial" panose="020B0604020202020204" pitchFamily="34" charset="0"/>
              <a:cs typeface="Arial" panose="020B0604020202020204" pitchFamily="34" charset="0"/>
            </a:endParaRPr>
          </a:p>
        </p:txBody>
      </p:sp>
      <p:sp>
        <p:nvSpPr>
          <p:cNvPr id="18435" name="Rectangle 3"/>
          <p:cNvSpPr>
            <a:spLocks noGrp="1" noChangeArrowheads="1"/>
          </p:cNvSpPr>
          <p:nvPr>
            <p:ph idx="1"/>
          </p:nvPr>
        </p:nvSpPr>
        <p:spPr>
          <a:xfrm>
            <a:off x="304800" y="1825625"/>
            <a:ext cx="8458200" cy="3498394"/>
          </a:xfrm>
          <a:noFill/>
        </p:spPr>
        <p:txBody>
          <a:bodyPr wrap="square">
            <a:spAutoFit/>
          </a:bodyPr>
          <a:lstStyle/>
          <a:p>
            <a:r>
              <a:rPr lang="en-US" altLang="en-US" sz="2800" dirty="0">
                <a:latin typeface="Arial" panose="020B0604020202020204" pitchFamily="34" charset="0"/>
                <a:cs typeface="Arial" panose="020B0604020202020204" pitchFamily="34" charset="0"/>
              </a:rPr>
              <a:t>He was the disciple whom Jesus loved.</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(John 21:20).</a:t>
            </a:r>
          </a:p>
          <a:p>
            <a:r>
              <a:rPr lang="en-US" altLang="en-US" sz="2800" dirty="0">
                <a:latin typeface="Arial" panose="020B0604020202020204" pitchFamily="34" charset="0"/>
                <a:cs typeface="Arial" panose="020B0604020202020204" pitchFamily="34" charset="0"/>
              </a:rPr>
              <a:t>He was at Jesus’ bosom at the supper</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(John 13:23; 21:20ff).</a:t>
            </a:r>
          </a:p>
          <a:p>
            <a:r>
              <a:rPr lang="en-US" altLang="en-US" sz="2800" dirty="0">
                <a:latin typeface="Arial" panose="020B0604020202020204" pitchFamily="34" charset="0"/>
                <a:cs typeface="Arial" panose="020B0604020202020204" pitchFamily="34" charset="0"/>
              </a:rPr>
              <a:t>Jesus committed His mother’s care to him.</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(John 19:25-27)</a:t>
            </a:r>
          </a:p>
          <a:p>
            <a:r>
              <a:rPr lang="en-US" altLang="en-US" sz="2800" dirty="0">
                <a:latin typeface="Arial" panose="020B0604020202020204" pitchFamily="34" charset="0"/>
                <a:cs typeface="Arial" panose="020B0604020202020204" pitchFamily="34" charset="0"/>
              </a:rPr>
              <a:t>John wrote 5 New Testament books:</a:t>
            </a:r>
          </a:p>
          <a:p>
            <a:pPr lvl="1"/>
            <a:r>
              <a:rPr lang="en-US" altLang="en-US" sz="2400" dirty="0">
                <a:latin typeface="Arial" panose="020B0604020202020204" pitchFamily="34" charset="0"/>
                <a:cs typeface="Arial" panose="020B0604020202020204" pitchFamily="34" charset="0"/>
              </a:rPr>
              <a:t>The gospel of John, the three epistles, and Revelation.</a:t>
            </a:r>
          </a:p>
        </p:txBody>
      </p:sp>
      <p:sp>
        <p:nvSpPr>
          <p:cNvPr id="2" name="Slide Number Placeholder 1">
            <a:extLst>
              <a:ext uri="{FF2B5EF4-FFF2-40B4-BE49-F238E27FC236}">
                <a16:creationId xmlns:a16="http://schemas.microsoft.com/office/drawing/2014/main" id="{5BABED48-51D0-45B5-8394-8D765CBD6487}"/>
              </a:ext>
            </a:extLst>
          </p:cNvPr>
          <p:cNvSpPr>
            <a:spLocks noGrp="1"/>
          </p:cNvSpPr>
          <p:nvPr>
            <p:ph type="sldNum" sz="quarter" idx="12"/>
          </p:nvPr>
        </p:nvSpPr>
        <p:spPr/>
        <p:txBody>
          <a:bodyPr/>
          <a:lstStyle/>
          <a:p>
            <a:fld id="{71DD7C3C-26EA-48D1-89DB-82086917E937}" type="slidenum">
              <a:rPr lang="en-US" altLang="en-US" smtClean="0"/>
              <a:pPr/>
              <a:t>11</a:t>
            </a:fld>
            <a:endParaRPr lang="en-US" alt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D796C01-C526-4FCF-B8FC-758C5926BC42}"/>
                  </a:ext>
                </a:extLst>
              </p14:cNvPr>
              <p14:cNvContentPartPr/>
              <p14:nvPr/>
            </p14:nvContentPartPr>
            <p14:xfrm>
              <a:off x="4088388" y="3341905"/>
              <a:ext cx="360" cy="360"/>
            </p14:xfrm>
          </p:contentPart>
        </mc:Choice>
        <mc:Fallback xmlns="">
          <p:pic>
            <p:nvPicPr>
              <p:cNvPr id="3" name="Ink 2">
                <a:extLst>
                  <a:ext uri="{FF2B5EF4-FFF2-40B4-BE49-F238E27FC236}">
                    <a16:creationId xmlns:a16="http://schemas.microsoft.com/office/drawing/2014/main" id="{CD796C01-C526-4FCF-B8FC-758C5926BC42}"/>
                  </a:ext>
                </a:extLst>
              </p:cNvPr>
              <p:cNvPicPr/>
              <p:nvPr/>
            </p:nvPicPr>
            <p:blipFill>
              <a:blip r:embed="rId3"/>
              <a:stretch>
                <a:fillRect/>
              </a:stretch>
            </p:blipFill>
            <p:spPr>
              <a:xfrm>
                <a:off x="4079388" y="3332905"/>
                <a:ext cx="18000" cy="18000"/>
              </a:xfrm>
              <a:prstGeom prst="rect">
                <a:avLst/>
              </a:prstGeom>
            </p:spPr>
          </p:pic>
        </mc:Fallback>
      </mc:AlternateContent>
    </p:spTree>
    <p:extLst>
      <p:ext uri="{BB962C8B-B14F-4D97-AF65-F5344CB8AC3E}">
        <p14:creationId xmlns:p14="http://schemas.microsoft.com/office/powerpoint/2010/main" val="3898141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1000"/>
                                        <p:tgtEl>
                                          <p:spTgt spid="18435">
                                            <p:txEl>
                                              <p:pRg st="3" end="3"/>
                                            </p:txEl>
                                          </p:spTgt>
                                        </p:tgtEl>
                                      </p:cBhvr>
                                    </p:animEffect>
                                    <p:anim calcmode="lin" valueType="num">
                                      <p:cBhvr>
                                        <p:cTn id="29"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435">
                                            <p:txEl>
                                              <p:pRg st="4" end="4"/>
                                            </p:txEl>
                                          </p:spTgt>
                                        </p:tgtEl>
                                        <p:attrNameLst>
                                          <p:attrName>style.visibility</p:attrName>
                                        </p:attrNameLst>
                                      </p:cBhvr>
                                      <p:to>
                                        <p:strVal val="visible"/>
                                      </p:to>
                                    </p:set>
                                    <p:animEffect transition="in" filter="fade">
                                      <p:cBhvr>
                                        <p:cTn id="33" dur="1000"/>
                                        <p:tgtEl>
                                          <p:spTgt spid="18435">
                                            <p:txEl>
                                              <p:pRg st="4" end="4"/>
                                            </p:txEl>
                                          </p:spTgt>
                                        </p:tgtEl>
                                      </p:cBhvr>
                                    </p:animEffect>
                                    <p:anim calcmode="lin" valueType="num">
                                      <p:cBhvr>
                                        <p:cTn id="34"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Where Written: Patmos</a:t>
            </a:r>
          </a:p>
        </p:txBody>
      </p:sp>
      <p:sp>
        <p:nvSpPr>
          <p:cNvPr id="18435" name="Rectangle 3"/>
          <p:cNvSpPr>
            <a:spLocks noGrp="1" noChangeArrowheads="1"/>
          </p:cNvSpPr>
          <p:nvPr>
            <p:ph idx="1"/>
          </p:nvPr>
        </p:nvSpPr>
        <p:spPr>
          <a:xfrm>
            <a:off x="381000" y="1905000"/>
            <a:ext cx="8382000" cy="2675604"/>
          </a:xfrm>
          <a:noFill/>
        </p:spPr>
        <p:txBody>
          <a:bodyPr wrap="square">
            <a:spAutoFit/>
          </a:bodyPr>
          <a:lstStyle/>
          <a:p>
            <a:r>
              <a:rPr lang="en-US" altLang="en-US" sz="2800" dirty="0">
                <a:solidFill>
                  <a:schemeClr val="tx1"/>
                </a:solidFill>
                <a:latin typeface="Arial" panose="020B0604020202020204" pitchFamily="34" charset="0"/>
                <a:cs typeface="Arial" panose="020B0604020202020204" pitchFamily="34" charset="0"/>
              </a:rPr>
              <a:t>John said he was on the island of Patmos. (1:9)</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60-70 Miles Southwest of Ephesus / 24 miles West of the shore of Asia.</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About 10 miles long and 6 miles wide.</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A rocky island.</a:t>
            </a:r>
          </a:p>
          <a:p>
            <a:r>
              <a:rPr lang="en-US" altLang="en-US" sz="2800" dirty="0">
                <a:solidFill>
                  <a:schemeClr val="tx1"/>
                </a:solidFill>
                <a:latin typeface="Arial" panose="020B0604020202020204" pitchFamily="34" charset="0"/>
                <a:cs typeface="Arial" panose="020B0604020202020204" pitchFamily="34" charset="0"/>
              </a:rPr>
              <a:t>John banished to the island due to persecution.</a:t>
            </a:r>
          </a:p>
        </p:txBody>
      </p:sp>
      <p:sp>
        <p:nvSpPr>
          <p:cNvPr id="2" name="Slide Number Placeholder 1">
            <a:extLst>
              <a:ext uri="{FF2B5EF4-FFF2-40B4-BE49-F238E27FC236}">
                <a16:creationId xmlns:a16="http://schemas.microsoft.com/office/drawing/2014/main" id="{267304DB-6276-485D-8C83-6C7606017FE6}"/>
              </a:ext>
            </a:extLst>
          </p:cNvPr>
          <p:cNvSpPr>
            <a:spLocks noGrp="1"/>
          </p:cNvSpPr>
          <p:nvPr>
            <p:ph type="sldNum" sz="quarter" idx="12"/>
          </p:nvPr>
        </p:nvSpPr>
        <p:spPr/>
        <p:txBody>
          <a:bodyPr/>
          <a:lstStyle/>
          <a:p>
            <a:fld id="{71DD7C3C-26EA-48D1-89DB-82086917E937}" type="slidenum">
              <a:rPr lang="en-US" altLang="en-US" smtClean="0"/>
              <a:pPr/>
              <a:t>12</a:t>
            </a:fld>
            <a:endParaRPr lang="en-US" altLang="en-US"/>
          </a:p>
        </p:txBody>
      </p:sp>
    </p:spTree>
    <p:extLst>
      <p:ext uri="{BB962C8B-B14F-4D97-AF65-F5344CB8AC3E}">
        <p14:creationId xmlns:p14="http://schemas.microsoft.com/office/powerpoint/2010/main" val="944602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1000"/>
                                        <p:tgtEl>
                                          <p:spTgt spid="18435">
                                            <p:txEl>
                                              <p:pRg st="1" end="1"/>
                                            </p:txEl>
                                          </p:spTgt>
                                        </p:tgtEl>
                                      </p:cBhvr>
                                    </p:animEffect>
                                    <p:anim calcmode="lin" valueType="num">
                                      <p:cBhvr>
                                        <p:cTn id="13"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1000"/>
                                        <p:tgtEl>
                                          <p:spTgt spid="18435">
                                            <p:txEl>
                                              <p:pRg st="2" end="2"/>
                                            </p:txEl>
                                          </p:spTgt>
                                        </p:tgtEl>
                                      </p:cBhvr>
                                    </p:animEffect>
                                    <p:anim calcmode="lin" valueType="num">
                                      <p:cBhvr>
                                        <p:cTn id="18"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1000"/>
                                        <p:tgtEl>
                                          <p:spTgt spid="18435">
                                            <p:txEl>
                                              <p:pRg st="3" end="3"/>
                                            </p:txEl>
                                          </p:spTgt>
                                        </p:tgtEl>
                                      </p:cBhvr>
                                    </p:animEffect>
                                    <p:anim calcmode="lin" valueType="num">
                                      <p:cBhvr>
                                        <p:cTn id="23"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1000"/>
                                        <p:tgtEl>
                                          <p:spTgt spid="18435">
                                            <p:txEl>
                                              <p:pRg st="4" end="4"/>
                                            </p:txEl>
                                          </p:spTgt>
                                        </p:tgtEl>
                                      </p:cBhvr>
                                    </p:animEffect>
                                    <p:anim calcmode="lin" valueType="num">
                                      <p:cBhvr>
                                        <p:cTn id="30"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16645FC-2DBE-4BF4-BA70-3CEF1FB932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274E4D71-DBA3-4F89-A2B1-30DF5AE8E32F}"/>
              </a:ext>
            </a:extLst>
          </p:cNvPr>
          <p:cNvSpPr>
            <a:spLocks noGrp="1"/>
          </p:cNvSpPr>
          <p:nvPr>
            <p:ph type="sldNum" sz="quarter" idx="12"/>
          </p:nvPr>
        </p:nvSpPr>
        <p:spPr/>
        <p:txBody>
          <a:bodyPr/>
          <a:lstStyle/>
          <a:p>
            <a:fld id="{71DD7C3C-26EA-48D1-89DB-82086917E937}" type="slidenum">
              <a:rPr lang="en-US" altLang="en-US" smtClean="0"/>
              <a:pPr/>
              <a:t>13</a:t>
            </a:fld>
            <a:endParaRPr lang="en-US" altLang="en-US"/>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563A2372-E219-4F79-9DA0-E9DC8D32C080}"/>
                  </a:ext>
                </a:extLst>
              </p14:cNvPr>
              <p14:cNvContentPartPr/>
              <p14:nvPr/>
            </p14:nvContentPartPr>
            <p14:xfrm>
              <a:off x="1418628" y="5780185"/>
              <a:ext cx="360" cy="360"/>
            </p14:xfrm>
          </p:contentPart>
        </mc:Choice>
        <mc:Fallback xmlns="">
          <p:pic>
            <p:nvPicPr>
              <p:cNvPr id="13" name="Ink 12">
                <a:extLst>
                  <a:ext uri="{FF2B5EF4-FFF2-40B4-BE49-F238E27FC236}">
                    <a16:creationId xmlns:a16="http://schemas.microsoft.com/office/drawing/2014/main" id="{563A2372-E219-4F79-9DA0-E9DC8D32C080}"/>
                  </a:ext>
                </a:extLst>
              </p:cNvPr>
              <p:cNvPicPr/>
              <p:nvPr/>
            </p:nvPicPr>
            <p:blipFill>
              <a:blip r:embed="rId4"/>
              <a:stretch>
                <a:fillRect/>
              </a:stretch>
            </p:blipFill>
            <p:spPr>
              <a:xfrm>
                <a:off x="1409988" y="5771185"/>
                <a:ext cx="18000" cy="18000"/>
              </a:xfrm>
              <a:prstGeom prst="rect">
                <a:avLst/>
              </a:prstGeom>
            </p:spPr>
          </p:pic>
        </mc:Fallback>
      </mc:AlternateContent>
      <p:sp>
        <p:nvSpPr>
          <p:cNvPr id="20" name="Oval 19">
            <a:extLst>
              <a:ext uri="{FF2B5EF4-FFF2-40B4-BE49-F238E27FC236}">
                <a16:creationId xmlns:a16="http://schemas.microsoft.com/office/drawing/2014/main" id="{11B431C3-C188-4287-95A6-0922A6A5BDE8}"/>
              </a:ext>
            </a:extLst>
          </p:cNvPr>
          <p:cNvSpPr/>
          <p:nvPr/>
        </p:nvSpPr>
        <p:spPr>
          <a:xfrm>
            <a:off x="419492" y="4295481"/>
            <a:ext cx="8382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65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840000" y="1825625"/>
            <a:ext cx="7675350" cy="2164695"/>
          </a:xfrm>
          <a:noFill/>
        </p:spPr>
        <p:txBody>
          <a:bodyPr>
            <a:spAutoFit/>
          </a:bodyPr>
          <a:lstStyle/>
          <a:p>
            <a:r>
              <a:rPr lang="en-US" altLang="en-US" dirty="0">
                <a:latin typeface="Arial" panose="020B0604020202020204" pitchFamily="34" charset="0"/>
                <a:cs typeface="Arial" panose="020B0604020202020204" pitchFamily="34" charset="0"/>
              </a:rPr>
              <a:t>Futurist Method</a:t>
            </a:r>
          </a:p>
          <a:p>
            <a:r>
              <a:rPr lang="en-US" altLang="en-US" dirty="0">
                <a:latin typeface="Arial" panose="020B0604020202020204" pitchFamily="34" charset="0"/>
                <a:cs typeface="Arial" panose="020B0604020202020204" pitchFamily="34" charset="0"/>
              </a:rPr>
              <a:t>Continuous – Historical Method</a:t>
            </a:r>
          </a:p>
          <a:p>
            <a:r>
              <a:rPr lang="en-US" altLang="en-US" dirty="0">
                <a:latin typeface="Arial" panose="020B0604020202020204" pitchFamily="34" charset="0"/>
                <a:cs typeface="Arial" panose="020B0604020202020204" pitchFamily="34" charset="0"/>
              </a:rPr>
              <a:t>Philosophy of History Method</a:t>
            </a:r>
          </a:p>
          <a:p>
            <a:r>
              <a:rPr lang="en-US" altLang="en-US" dirty="0">
                <a:latin typeface="Arial" panose="020B0604020202020204" pitchFamily="34" charset="0"/>
                <a:cs typeface="Arial" panose="020B0604020202020204" pitchFamily="34" charset="0"/>
              </a:rPr>
              <a:t>Preterist Method</a:t>
            </a:r>
          </a:p>
          <a:p>
            <a:r>
              <a:rPr lang="en-US" altLang="en-US" dirty="0">
                <a:latin typeface="Arial" panose="020B0604020202020204" pitchFamily="34" charset="0"/>
                <a:cs typeface="Arial" panose="020B0604020202020204" pitchFamily="34" charset="0"/>
              </a:rPr>
              <a:t>Historical – Background Method</a:t>
            </a:r>
            <a:endParaRPr lang="en-US" altLang="en-US" sz="2800" dirty="0">
              <a:latin typeface="Arial" panose="020B0604020202020204" pitchFamily="34" charset="0"/>
              <a:cs typeface="Arial" panose="020B0604020202020204" pitchFamily="34" charset="0"/>
            </a:endParaRPr>
          </a:p>
        </p:txBody>
      </p:sp>
      <p:sp>
        <p:nvSpPr>
          <p:cNvPr id="13316" name="Oval 4"/>
          <p:cNvSpPr>
            <a:spLocks noChangeArrowheads="1"/>
          </p:cNvSpPr>
          <p:nvPr/>
        </p:nvSpPr>
        <p:spPr bwMode="auto">
          <a:xfrm>
            <a:off x="580535" y="3343373"/>
            <a:ext cx="5226942" cy="914400"/>
          </a:xfrm>
          <a:prstGeom prst="ellipse">
            <a:avLst/>
          </a:prstGeom>
          <a:noFill/>
          <a:ln w="38100">
            <a:solidFill>
              <a:srgbClr val="FFFF00"/>
            </a:solidFill>
          </a:ln>
          <a:effectLst/>
        </p:spPr>
        <p:txBody>
          <a:bodyPr wrap="none" anchor="ctr"/>
          <a:lstStyle/>
          <a:p>
            <a:endParaRPr lang="en-US"/>
          </a:p>
        </p:txBody>
      </p:sp>
      <p:sp>
        <p:nvSpPr>
          <p:cNvPr id="2" name="Slide Number Placeholder 1">
            <a:extLst>
              <a:ext uri="{FF2B5EF4-FFF2-40B4-BE49-F238E27FC236}">
                <a16:creationId xmlns:a16="http://schemas.microsoft.com/office/drawing/2014/main" id="{03A462DE-CD26-4E90-AC08-9C802296DBC5}"/>
              </a:ext>
            </a:extLst>
          </p:cNvPr>
          <p:cNvSpPr>
            <a:spLocks noGrp="1"/>
          </p:cNvSpPr>
          <p:nvPr>
            <p:ph type="sldNum" sz="quarter" idx="12"/>
          </p:nvPr>
        </p:nvSpPr>
        <p:spPr/>
        <p:txBody>
          <a:bodyPr/>
          <a:lstStyle/>
          <a:p>
            <a:fld id="{71DD7C3C-26EA-48D1-89DB-82086917E937}" type="slidenum">
              <a:rPr lang="en-US" altLang="en-US" smtClean="0"/>
              <a:pPr/>
              <a:t>14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repeatCount="3000" fill="hold" grpId="0" nodeType="click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wheel(1)">
                                      <p:cBhvr>
                                        <p:cTn id="42"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2198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Methods of Interpretation</a:t>
            </a:r>
          </a:p>
        </p:txBody>
      </p:sp>
      <p:sp>
        <p:nvSpPr>
          <p:cNvPr id="13315" name="Rectangle 3"/>
          <p:cNvSpPr>
            <a:spLocks noGrp="1" noChangeArrowheads="1"/>
          </p:cNvSpPr>
          <p:nvPr>
            <p:ph idx="1"/>
          </p:nvPr>
        </p:nvSpPr>
        <p:spPr>
          <a:xfrm>
            <a:off x="228600" y="1135126"/>
            <a:ext cx="8763000" cy="5646674"/>
          </a:xfrm>
          <a:noFill/>
        </p:spPr>
        <p:txBody>
          <a:bodyPr>
            <a:spAutoFit/>
          </a:bodyPr>
          <a:lstStyle/>
          <a:p>
            <a:pPr marL="0" indent="0">
              <a:buNone/>
            </a:pPr>
            <a:r>
              <a:rPr lang="en-US" altLang="en-US" sz="2800" b="1" dirty="0">
                <a:solidFill>
                  <a:schemeClr val="tx1"/>
                </a:solidFill>
                <a:latin typeface="Arial" panose="020B0604020202020204" pitchFamily="34" charset="0"/>
                <a:cs typeface="Arial" panose="020B0604020202020204" pitchFamily="34" charset="0"/>
              </a:rPr>
              <a:t>FUTURIST METHOD</a:t>
            </a:r>
            <a:r>
              <a:rPr lang="en-US" sz="2800" b="1" dirty="0">
                <a:solidFill>
                  <a:schemeClr val="tx1"/>
                </a:solidFill>
              </a:rPr>
              <a:t> – Premillennialism</a:t>
            </a:r>
          </a:p>
          <a:p>
            <a:r>
              <a:rPr lang="en-US" sz="2800" dirty="0">
                <a:solidFill>
                  <a:schemeClr val="tx1"/>
                </a:solidFill>
              </a:rPr>
              <a:t>Chapters 1-3 Fulfilled already.</a:t>
            </a:r>
          </a:p>
          <a:p>
            <a:r>
              <a:rPr lang="en-US" sz="2800" dirty="0">
                <a:solidFill>
                  <a:schemeClr val="tx1"/>
                </a:solidFill>
              </a:rPr>
              <a:t>Chapters 4-19 as being future. They will be fulfilled just before the Second Coming of the Christ.</a:t>
            </a:r>
          </a:p>
          <a:p>
            <a:r>
              <a:rPr lang="en-US" sz="2800" dirty="0">
                <a:solidFill>
                  <a:schemeClr val="tx1"/>
                </a:solidFill>
              </a:rPr>
              <a:t>Chapter 20:1-10 the (millennial reign of Christ on earth) 1,000 years and then the loosing of Satan (the millennial ends in failure)</a:t>
            </a:r>
          </a:p>
          <a:p>
            <a:r>
              <a:rPr lang="en-US" sz="2800" dirty="0">
                <a:solidFill>
                  <a:schemeClr val="tx1"/>
                </a:solidFill>
              </a:rPr>
              <a:t>Chapter 20:11-15 the judgment, then the final state.</a:t>
            </a:r>
          </a:p>
          <a:p>
            <a:r>
              <a:rPr lang="en-US" sz="2800" dirty="0">
                <a:solidFill>
                  <a:schemeClr val="tx1"/>
                </a:solidFill>
              </a:rPr>
              <a:t>This theory is rejected, for it is contradictory to all of the teachings of the Old Testament prophets concerning Christ’s reign as King (cf. Daniel 7:13-14; 1 Corinthians 15:24). Christ is not coming to set up a kingdom, rather to deliver the Kingdom to God.</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A922A78-8CCF-4BE7-AAB3-553B706ED6B5}"/>
              </a:ext>
            </a:extLst>
          </p:cNvPr>
          <p:cNvSpPr>
            <a:spLocks noGrp="1"/>
          </p:cNvSpPr>
          <p:nvPr>
            <p:ph type="sldNum" sz="quarter" idx="12"/>
          </p:nvPr>
        </p:nvSpPr>
        <p:spPr/>
        <p:txBody>
          <a:bodyPr/>
          <a:lstStyle/>
          <a:p>
            <a:fld id="{71DD7C3C-26EA-48D1-89DB-82086917E937}" type="slidenum">
              <a:rPr lang="en-US" altLang="en-US" smtClean="0"/>
              <a:pPr/>
              <a:t>15</a:t>
            </a:fld>
            <a:endParaRPr lang="en-US" altLang="en-US"/>
          </a:p>
        </p:txBody>
      </p:sp>
    </p:spTree>
    <p:extLst>
      <p:ext uri="{BB962C8B-B14F-4D97-AF65-F5344CB8AC3E}">
        <p14:creationId xmlns:p14="http://schemas.microsoft.com/office/powerpoint/2010/main" val="350915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CA68-F722-4E5D-B458-B31639880ECC}"/>
              </a:ext>
            </a:extLst>
          </p:cNvPr>
          <p:cNvSpPr>
            <a:spLocks noGrp="1"/>
          </p:cNvSpPr>
          <p:nvPr>
            <p:ph type="title"/>
          </p:nvPr>
        </p:nvSpPr>
        <p:spPr>
          <a:xfrm>
            <a:off x="628650" y="677042"/>
            <a:ext cx="7886700" cy="701731"/>
          </a:xfrm>
        </p:spPr>
        <p:txBody>
          <a:bodyPr>
            <a:spAutoFit/>
          </a:bodyPr>
          <a:lstStyle/>
          <a:p>
            <a:r>
              <a:rPr lang="en-US" altLang="en-US" b="1" dirty="0">
                <a:solidFill>
                  <a:schemeClr val="tx1"/>
                </a:solidFill>
                <a:latin typeface="Arial" panose="020B0604020202020204" pitchFamily="34" charset="0"/>
                <a:cs typeface="Arial" panose="020B0604020202020204" pitchFamily="34" charset="0"/>
              </a:rPr>
              <a:t>Theme Of The Book</a:t>
            </a:r>
            <a:endParaRPr lang="en-US" b="1" dirty="0">
              <a:solidFill>
                <a:schemeClr val="tx1"/>
              </a:solidFill>
            </a:endParaRPr>
          </a:p>
        </p:txBody>
      </p:sp>
      <p:sp>
        <p:nvSpPr>
          <p:cNvPr id="3" name="Content Placeholder 2">
            <a:extLst>
              <a:ext uri="{FF2B5EF4-FFF2-40B4-BE49-F238E27FC236}">
                <a16:creationId xmlns:a16="http://schemas.microsoft.com/office/drawing/2014/main" id="{5EF92370-B6B8-413E-B547-93AAF1627A9B}"/>
              </a:ext>
            </a:extLst>
          </p:cNvPr>
          <p:cNvSpPr>
            <a:spLocks noGrp="1"/>
          </p:cNvSpPr>
          <p:nvPr>
            <p:ph idx="1"/>
          </p:nvPr>
        </p:nvSpPr>
        <p:spPr>
          <a:xfrm>
            <a:off x="552254" y="1825624"/>
            <a:ext cx="8075400" cy="3502497"/>
          </a:xfrm>
        </p:spPr>
        <p:txBody>
          <a:bodyPr>
            <a:spAutoFit/>
          </a:bodyPr>
          <a:lstStyle/>
          <a:p>
            <a:r>
              <a:rPr lang="en-US" sz="2800" b="1" dirty="0">
                <a:solidFill>
                  <a:schemeClr val="tx1"/>
                </a:solidFill>
              </a:rPr>
              <a:t>Will the kingdoms of men in fact be able to abolish the kingdom of God?</a:t>
            </a:r>
          </a:p>
          <a:p>
            <a:r>
              <a:rPr lang="en-US" sz="2800" b="1" dirty="0">
                <a:solidFill>
                  <a:schemeClr val="tx1"/>
                </a:solidFill>
              </a:rPr>
              <a:t>Will the kingdom of God stand forever?</a:t>
            </a:r>
            <a:br>
              <a:rPr lang="en-US" sz="2800" b="1" dirty="0">
                <a:solidFill>
                  <a:schemeClr val="tx1"/>
                </a:solidFill>
              </a:rPr>
            </a:br>
            <a:r>
              <a:rPr lang="en-US" sz="2800" b="1" dirty="0">
                <a:solidFill>
                  <a:schemeClr val="tx1"/>
                </a:solidFill>
              </a:rPr>
              <a:t>cf. Daniel 2:44</a:t>
            </a:r>
          </a:p>
          <a:p>
            <a:pPr marL="0" indent="0">
              <a:buNone/>
            </a:pPr>
            <a:endParaRPr lang="en-US" sz="2800" dirty="0">
              <a:solidFill>
                <a:schemeClr val="tx1"/>
              </a:solidFill>
            </a:endParaRPr>
          </a:p>
          <a:p>
            <a:r>
              <a:rPr lang="en-US" sz="2800" dirty="0">
                <a:solidFill>
                  <a:schemeClr val="tx1"/>
                </a:solidFill>
              </a:rPr>
              <a:t> The answer was clearly revealed: Jesus Christ is </a:t>
            </a:r>
            <a:r>
              <a:rPr lang="en-US" sz="2800" i="1" dirty="0">
                <a:solidFill>
                  <a:schemeClr val="tx1"/>
                </a:solidFill>
              </a:rPr>
              <a:t>“Lord of lords and King of kings,” </a:t>
            </a:r>
            <a:r>
              <a:rPr lang="en-US" sz="2800" dirty="0">
                <a:solidFill>
                  <a:schemeClr val="tx1"/>
                </a:solidFill>
              </a:rPr>
              <a:t>and he will ultimately prevail.</a:t>
            </a:r>
          </a:p>
        </p:txBody>
      </p:sp>
      <p:sp>
        <p:nvSpPr>
          <p:cNvPr id="4" name="Slide Number Placeholder 3">
            <a:extLst>
              <a:ext uri="{FF2B5EF4-FFF2-40B4-BE49-F238E27FC236}">
                <a16:creationId xmlns:a16="http://schemas.microsoft.com/office/drawing/2014/main" id="{6B3DC493-AE8A-4F36-9251-833E00D6DB7C}"/>
              </a:ext>
            </a:extLst>
          </p:cNvPr>
          <p:cNvSpPr>
            <a:spLocks noGrp="1"/>
          </p:cNvSpPr>
          <p:nvPr>
            <p:ph type="sldNum" sz="quarter" idx="12"/>
          </p:nvPr>
        </p:nvSpPr>
        <p:spPr/>
        <p:txBody>
          <a:bodyPr/>
          <a:lstStyle/>
          <a:p>
            <a:fld id="{71DD7C3C-26EA-48D1-89DB-82086917E937}" type="slidenum">
              <a:rPr lang="en-US" altLang="en-US" smtClean="0"/>
              <a:pPr/>
              <a:t>2</a:t>
            </a:fld>
            <a:endParaRPr lang="en-US" altLang="en-US"/>
          </a:p>
        </p:txBody>
      </p:sp>
    </p:spTree>
    <p:extLst>
      <p:ext uri="{BB962C8B-B14F-4D97-AF65-F5344CB8AC3E}">
        <p14:creationId xmlns:p14="http://schemas.microsoft.com/office/powerpoint/2010/main" val="3680174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CA68-F722-4E5D-B458-B31639880ECC}"/>
              </a:ext>
            </a:extLst>
          </p:cNvPr>
          <p:cNvSpPr>
            <a:spLocks noGrp="1"/>
          </p:cNvSpPr>
          <p:nvPr>
            <p:ph type="title"/>
          </p:nvPr>
        </p:nvSpPr>
        <p:spPr>
          <a:xfrm>
            <a:off x="628650" y="677042"/>
            <a:ext cx="7886700" cy="701731"/>
          </a:xfrm>
        </p:spPr>
        <p:txBody>
          <a:bodyPr>
            <a:spAutoFit/>
          </a:bodyPr>
          <a:lstStyle/>
          <a:p>
            <a:r>
              <a:rPr lang="en-US" altLang="en-US" b="1" dirty="0">
                <a:latin typeface="Arial" panose="020B0604020202020204" pitchFamily="34" charset="0"/>
                <a:cs typeface="Arial" panose="020B0604020202020204" pitchFamily="34" charset="0"/>
              </a:rPr>
              <a:t>Theme Of The Book</a:t>
            </a:r>
            <a:endParaRPr lang="en-US" b="1" dirty="0"/>
          </a:p>
        </p:txBody>
      </p:sp>
      <p:sp>
        <p:nvSpPr>
          <p:cNvPr id="3" name="Content Placeholder 2">
            <a:extLst>
              <a:ext uri="{FF2B5EF4-FFF2-40B4-BE49-F238E27FC236}">
                <a16:creationId xmlns:a16="http://schemas.microsoft.com/office/drawing/2014/main" id="{5EF92370-B6B8-413E-B547-93AAF1627A9B}"/>
              </a:ext>
            </a:extLst>
          </p:cNvPr>
          <p:cNvSpPr>
            <a:spLocks noGrp="1"/>
          </p:cNvSpPr>
          <p:nvPr>
            <p:ph idx="1"/>
          </p:nvPr>
        </p:nvSpPr>
        <p:spPr>
          <a:xfrm>
            <a:off x="543611" y="1825624"/>
            <a:ext cx="8075400" cy="2585323"/>
          </a:xfrm>
        </p:spPr>
        <p:txBody>
          <a:bodyPr>
            <a:spAutoFit/>
          </a:bodyPr>
          <a:lstStyle/>
          <a:p>
            <a:r>
              <a:rPr lang="en-US" sz="3600" b="1" dirty="0">
                <a:solidFill>
                  <a:schemeClr val="tx1"/>
                </a:solidFill>
              </a:rPr>
              <a:t>Revelation 17:14</a:t>
            </a:r>
            <a:r>
              <a:rPr lang="en-US" sz="3600" dirty="0">
                <a:solidFill>
                  <a:schemeClr val="tx1"/>
                </a:solidFill>
              </a:rPr>
              <a:t>, </a:t>
            </a:r>
            <a:r>
              <a:rPr lang="en-US" sz="3600" i="1" dirty="0">
                <a:solidFill>
                  <a:schemeClr val="tx1"/>
                </a:solidFill>
              </a:rPr>
              <a:t>“These will make war with the Lamb, and the Lamb will overcome them, for </a:t>
            </a:r>
            <a:r>
              <a:rPr lang="en-US" sz="3600" i="1" u="sng" dirty="0">
                <a:solidFill>
                  <a:schemeClr val="tx1"/>
                </a:solidFill>
              </a:rPr>
              <a:t>He is Lord of lords and King of kings</a:t>
            </a:r>
            <a:r>
              <a:rPr lang="en-US" sz="3600" i="1" dirty="0">
                <a:solidFill>
                  <a:schemeClr val="tx1"/>
                </a:solidFill>
              </a:rPr>
              <a:t>; and those who are with Him are called, chosen, and faithful.”</a:t>
            </a:r>
          </a:p>
        </p:txBody>
      </p:sp>
      <p:sp>
        <p:nvSpPr>
          <p:cNvPr id="4" name="Slide Number Placeholder 3">
            <a:extLst>
              <a:ext uri="{FF2B5EF4-FFF2-40B4-BE49-F238E27FC236}">
                <a16:creationId xmlns:a16="http://schemas.microsoft.com/office/drawing/2014/main" id="{6B3DC493-AE8A-4F36-9251-833E00D6DB7C}"/>
              </a:ext>
            </a:extLst>
          </p:cNvPr>
          <p:cNvSpPr>
            <a:spLocks noGrp="1"/>
          </p:cNvSpPr>
          <p:nvPr>
            <p:ph type="sldNum" sz="quarter" idx="12"/>
          </p:nvPr>
        </p:nvSpPr>
        <p:spPr/>
        <p:txBody>
          <a:bodyPr/>
          <a:lstStyle/>
          <a:p>
            <a:fld id="{71DD7C3C-26EA-48D1-89DB-82086917E937}" type="slidenum">
              <a:rPr lang="en-US" altLang="en-US" smtClean="0"/>
              <a:pPr/>
              <a:t>3</a:t>
            </a:fld>
            <a:endParaRPr lang="en-US" altLang="en-US"/>
          </a:p>
        </p:txBody>
      </p:sp>
    </p:spTree>
    <p:extLst>
      <p:ext uri="{BB962C8B-B14F-4D97-AF65-F5344CB8AC3E}">
        <p14:creationId xmlns:p14="http://schemas.microsoft.com/office/powerpoint/2010/main" val="2162584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To Whom Was It Written?</a:t>
            </a:r>
          </a:p>
        </p:txBody>
      </p:sp>
      <p:sp>
        <p:nvSpPr>
          <p:cNvPr id="20483" name="Rectangle 3"/>
          <p:cNvSpPr>
            <a:spLocks noGrp="1" noChangeArrowheads="1"/>
          </p:cNvSpPr>
          <p:nvPr>
            <p:ph idx="1"/>
          </p:nvPr>
        </p:nvSpPr>
        <p:spPr>
          <a:xfrm>
            <a:off x="228600" y="1825625"/>
            <a:ext cx="8686800" cy="4431983"/>
          </a:xfrm>
          <a:noFill/>
        </p:spPr>
        <p:txBody>
          <a:bodyPr wrap="square">
            <a:spAutoFit/>
          </a:bodyPr>
          <a:lstStyle/>
          <a:p>
            <a:r>
              <a:rPr lang="en-US" altLang="en-US" sz="2800" dirty="0">
                <a:latin typeface="Arial" panose="020B0604020202020204" pitchFamily="34" charset="0"/>
                <a:cs typeface="Arial" panose="020B0604020202020204" pitchFamily="34" charset="0"/>
              </a:rPr>
              <a:t>Seven churches of Asia. (1:4, 10, 11)</a:t>
            </a:r>
          </a:p>
          <a:p>
            <a:r>
              <a:rPr lang="en-US" altLang="en-US" sz="2800" dirty="0">
                <a:latin typeface="Arial" panose="020B0604020202020204" pitchFamily="34" charset="0"/>
                <a:cs typeface="Arial" panose="020B0604020202020204" pitchFamily="34" charset="0"/>
              </a:rPr>
              <a:t>Not restricted to those seven.</a:t>
            </a:r>
          </a:p>
          <a:p>
            <a:pPr lvl="1">
              <a:buClr>
                <a:schemeClr val="tx1"/>
              </a:buClr>
            </a:pPr>
            <a:r>
              <a:rPr lang="en-US" altLang="en-US" sz="2800" dirty="0">
                <a:latin typeface="Arial" panose="020B0604020202020204" pitchFamily="34" charset="0"/>
                <a:cs typeface="Arial" panose="020B0604020202020204" pitchFamily="34" charset="0"/>
              </a:rPr>
              <a:t>Others in Asia: Troas (Acts 20:7); Colossae (Colossians 1:2), and Hierapolis (Colossians 4:13)</a:t>
            </a:r>
          </a:p>
          <a:p>
            <a:pPr lvl="1">
              <a:buClr>
                <a:schemeClr val="tx1"/>
              </a:buClr>
            </a:pPr>
            <a:r>
              <a:rPr lang="en-US" altLang="en-US" sz="2800" dirty="0">
                <a:latin typeface="Arial" panose="020B0604020202020204" pitchFamily="34" charset="0"/>
                <a:cs typeface="Arial" panose="020B0604020202020204" pitchFamily="34" charset="0"/>
              </a:rPr>
              <a:t>Perhaps seven is symbolic of all the churches.</a:t>
            </a:r>
          </a:p>
          <a:p>
            <a:pPr lvl="1">
              <a:buClr>
                <a:schemeClr val="tx1"/>
              </a:buClr>
            </a:pPr>
            <a:r>
              <a:rPr lang="en-US" altLang="en-US" sz="2800" dirty="0">
                <a:latin typeface="Arial" panose="020B0604020202020204" pitchFamily="34" charset="0"/>
                <a:cs typeface="Arial" panose="020B0604020202020204" pitchFamily="34" charset="0"/>
              </a:rPr>
              <a:t>Why these seven?</a:t>
            </a:r>
          </a:p>
          <a:p>
            <a:r>
              <a:rPr lang="en-US" altLang="en-US" sz="2800" dirty="0">
                <a:latin typeface="Arial" panose="020B0604020202020204" pitchFamily="34" charset="0"/>
                <a:cs typeface="Arial" panose="020B0604020202020204" pitchFamily="34" charset="0"/>
              </a:rPr>
              <a:t>Christians in all ages can benefit. Universal in application.</a:t>
            </a:r>
          </a:p>
          <a:p>
            <a:pPr lvl="1">
              <a:buClr>
                <a:schemeClr val="tx1"/>
              </a:buClr>
            </a:pPr>
            <a:r>
              <a:rPr lang="en-US" altLang="en-US" sz="2800" dirty="0">
                <a:latin typeface="Arial" panose="020B0604020202020204" pitchFamily="34" charset="0"/>
                <a:cs typeface="Arial" panose="020B0604020202020204" pitchFamily="34" charset="0"/>
              </a:rPr>
              <a:t>Revelation 1:3 – </a:t>
            </a:r>
            <a:r>
              <a:rPr lang="en-US" altLang="en-US" sz="2800" i="1" dirty="0">
                <a:latin typeface="Arial" panose="020B0604020202020204" pitchFamily="34" charset="0"/>
                <a:cs typeface="Arial" panose="020B0604020202020204" pitchFamily="34" charset="0"/>
              </a:rPr>
              <a:t>“he that reads …”</a:t>
            </a:r>
          </a:p>
          <a:p>
            <a:pPr lvl="1">
              <a:buClr>
                <a:schemeClr val="tx1"/>
              </a:buClr>
            </a:pPr>
            <a:r>
              <a:rPr lang="en-US" altLang="en-US" sz="2800" dirty="0">
                <a:latin typeface="Arial" panose="020B0604020202020204" pitchFamily="34" charset="0"/>
                <a:cs typeface="Arial" panose="020B0604020202020204" pitchFamily="34" charset="0"/>
              </a:rPr>
              <a:t>Revelation 22:17-18 – </a:t>
            </a:r>
            <a:r>
              <a:rPr lang="en-US" altLang="en-US" sz="2800" i="1" dirty="0">
                <a:latin typeface="Arial" panose="020B0604020202020204" pitchFamily="34" charset="0"/>
                <a:cs typeface="Arial" panose="020B0604020202020204" pitchFamily="34" charset="0"/>
              </a:rPr>
              <a:t>“everyone who hears …”</a:t>
            </a:r>
          </a:p>
        </p:txBody>
      </p:sp>
      <p:sp>
        <p:nvSpPr>
          <p:cNvPr id="2" name="Slide Number Placeholder 1">
            <a:extLst>
              <a:ext uri="{FF2B5EF4-FFF2-40B4-BE49-F238E27FC236}">
                <a16:creationId xmlns:a16="http://schemas.microsoft.com/office/drawing/2014/main" id="{C50B8962-B844-44D5-953D-213A04B8D14C}"/>
              </a:ext>
            </a:extLst>
          </p:cNvPr>
          <p:cNvSpPr>
            <a:spLocks noGrp="1"/>
          </p:cNvSpPr>
          <p:nvPr>
            <p:ph type="sldNum" sz="quarter" idx="12"/>
          </p:nvPr>
        </p:nvSpPr>
        <p:spPr/>
        <p:txBody>
          <a:bodyPr/>
          <a:lstStyle/>
          <a:p>
            <a:fld id="{71DD7C3C-26EA-48D1-89DB-82086917E937}" type="slidenum">
              <a:rPr lang="en-US" altLang="en-US" smtClean="0"/>
              <a:pPr/>
              <a:t>4</a:t>
            </a:fld>
            <a:endParaRPr lang="en-US" altLang="en-US"/>
          </a:p>
        </p:txBody>
      </p:sp>
    </p:spTree>
    <p:extLst>
      <p:ext uri="{BB962C8B-B14F-4D97-AF65-F5344CB8AC3E}">
        <p14:creationId xmlns:p14="http://schemas.microsoft.com/office/powerpoint/2010/main" val="2059948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tgtEl>
                                          <p:spTgt spid="20483">
                                            <p:txEl>
                                              <p:pRg st="2" end="2"/>
                                            </p:txEl>
                                          </p:spTgt>
                                        </p:tgtEl>
                                      </p:cBhvr>
                                    </p:animEffect>
                                    <p:anim calcmode="lin" valueType="num">
                                      <p:cBhvr>
                                        <p:cTn id="2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Effect transition="in" filter="fade">
                                      <p:cBhvr>
                                        <p:cTn id="24" dur="1000"/>
                                        <p:tgtEl>
                                          <p:spTgt spid="20483">
                                            <p:txEl>
                                              <p:pRg st="3" end="3"/>
                                            </p:txEl>
                                          </p:spTgt>
                                        </p:tgtEl>
                                      </p:cBhvr>
                                    </p:animEffect>
                                    <p:anim calcmode="lin" valueType="num">
                                      <p:cBhvr>
                                        <p:cTn id="25"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048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Effect transition="in" filter="fade">
                                      <p:cBhvr>
                                        <p:cTn id="29" dur="1000"/>
                                        <p:tgtEl>
                                          <p:spTgt spid="20483">
                                            <p:txEl>
                                              <p:pRg st="4" end="4"/>
                                            </p:txEl>
                                          </p:spTgt>
                                        </p:tgtEl>
                                      </p:cBhvr>
                                    </p:animEffect>
                                    <p:anim calcmode="lin" valueType="num">
                                      <p:cBhvr>
                                        <p:cTn id="30"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483">
                                            <p:txEl>
                                              <p:pRg st="5" end="5"/>
                                            </p:txEl>
                                          </p:spTgt>
                                        </p:tgtEl>
                                        <p:attrNameLst>
                                          <p:attrName>style.visibility</p:attrName>
                                        </p:attrNameLst>
                                      </p:cBhvr>
                                      <p:to>
                                        <p:strVal val="visible"/>
                                      </p:to>
                                    </p:set>
                                    <p:animEffect transition="in" filter="fade">
                                      <p:cBhvr>
                                        <p:cTn id="36" dur="1000"/>
                                        <p:tgtEl>
                                          <p:spTgt spid="20483">
                                            <p:txEl>
                                              <p:pRg st="5" end="5"/>
                                            </p:txEl>
                                          </p:spTgt>
                                        </p:tgtEl>
                                      </p:cBhvr>
                                    </p:animEffect>
                                    <p:anim calcmode="lin" valueType="num">
                                      <p:cBhvr>
                                        <p:cTn id="37"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48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483">
                                            <p:txEl>
                                              <p:pRg st="6" end="6"/>
                                            </p:txEl>
                                          </p:spTgt>
                                        </p:tgtEl>
                                        <p:attrNameLst>
                                          <p:attrName>style.visibility</p:attrName>
                                        </p:attrNameLst>
                                      </p:cBhvr>
                                      <p:to>
                                        <p:strVal val="visible"/>
                                      </p:to>
                                    </p:set>
                                    <p:animEffect transition="in" filter="fade">
                                      <p:cBhvr>
                                        <p:cTn id="41" dur="1000"/>
                                        <p:tgtEl>
                                          <p:spTgt spid="20483">
                                            <p:txEl>
                                              <p:pRg st="6" end="6"/>
                                            </p:txEl>
                                          </p:spTgt>
                                        </p:tgtEl>
                                      </p:cBhvr>
                                    </p:animEffect>
                                    <p:anim calcmode="lin" valueType="num">
                                      <p:cBhvr>
                                        <p:cTn id="42"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048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483">
                                            <p:txEl>
                                              <p:pRg st="7" end="7"/>
                                            </p:txEl>
                                          </p:spTgt>
                                        </p:tgtEl>
                                        <p:attrNameLst>
                                          <p:attrName>style.visibility</p:attrName>
                                        </p:attrNameLst>
                                      </p:cBhvr>
                                      <p:to>
                                        <p:strVal val="visible"/>
                                      </p:to>
                                    </p:set>
                                    <p:animEffect transition="in" filter="fade">
                                      <p:cBhvr>
                                        <p:cTn id="46" dur="1000"/>
                                        <p:tgtEl>
                                          <p:spTgt spid="20483">
                                            <p:txEl>
                                              <p:pRg st="7" end="7"/>
                                            </p:txEl>
                                          </p:spTgt>
                                        </p:tgtEl>
                                      </p:cBhvr>
                                    </p:animEffect>
                                    <p:anim calcmode="lin" valueType="num">
                                      <p:cBhvr>
                                        <p:cTn id="47"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048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A7101D-55F2-444A-A749-F8365080DA60}"/>
              </a:ext>
            </a:extLst>
          </p:cNvPr>
          <p:cNvPicPr>
            <a:picLocks noChangeAspect="1"/>
          </p:cNvPicPr>
          <p:nvPr/>
        </p:nvPicPr>
        <p:blipFill rotWithShape="1">
          <a:blip r:embed="rId2"/>
          <a:srcRect l="14166" t="15333" r="15000" b="4667"/>
          <a:stretch/>
        </p:blipFill>
        <p:spPr>
          <a:xfrm>
            <a:off x="113908" y="304800"/>
            <a:ext cx="8915400" cy="6293224"/>
          </a:xfrm>
          <a:prstGeom prst="rect">
            <a:avLst/>
          </a:prstGeom>
        </p:spPr>
      </p:pic>
    </p:spTree>
    <p:extLst>
      <p:ext uri="{BB962C8B-B14F-4D97-AF65-F5344CB8AC3E}">
        <p14:creationId xmlns:p14="http://schemas.microsoft.com/office/powerpoint/2010/main" val="19740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1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p>
        </p:txBody>
      </p:sp>
      <p:pic>
        <p:nvPicPr>
          <p:cNvPr id="12291" name="Picture 3" descr="Paul3"/>
          <p:cNvPicPr>
            <a:picLocks noGrp="1" noChangeAspect="1" noChangeArrowheads="1"/>
          </p:cNvPicPr>
          <p:nvPr>
            <p:ph idx="1"/>
          </p:nvPr>
        </p:nvPicPr>
        <p:blipFill>
          <a:blip r:embed="rId2" cstate="print"/>
          <a:srcRect/>
          <a:stretch>
            <a:fillRect/>
          </a:stretch>
        </p:blipFill>
        <p:spPr>
          <a:xfrm>
            <a:off x="0" y="9525"/>
            <a:ext cx="9144000" cy="684847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The Author – John</a:t>
            </a:r>
          </a:p>
        </p:txBody>
      </p:sp>
      <p:sp>
        <p:nvSpPr>
          <p:cNvPr id="16387" name="Rectangle 3"/>
          <p:cNvSpPr>
            <a:spLocks noGrp="1" noChangeArrowheads="1"/>
          </p:cNvSpPr>
          <p:nvPr>
            <p:ph idx="1"/>
          </p:nvPr>
        </p:nvSpPr>
        <p:spPr>
          <a:xfrm>
            <a:off x="231120" y="1828800"/>
            <a:ext cx="8684280" cy="4811317"/>
          </a:xfrm>
          <a:noFill/>
        </p:spPr>
        <p:txBody>
          <a:bodyPr wrap="square">
            <a:spAutoFit/>
          </a:bodyPr>
          <a:lstStyle/>
          <a:p>
            <a:r>
              <a:rPr lang="en-US" altLang="en-US" sz="2800" b="1" dirty="0">
                <a:solidFill>
                  <a:schemeClr val="tx1"/>
                </a:solidFill>
                <a:latin typeface="Arial" panose="020B0604020202020204" pitchFamily="34" charset="0"/>
                <a:cs typeface="Arial" panose="020B0604020202020204" pitchFamily="34" charset="0"/>
              </a:rPr>
              <a:t>Text says it was John. (1:1; 4:9; 22:8)</a:t>
            </a:r>
          </a:p>
          <a:p>
            <a:pPr lvl="1"/>
            <a:r>
              <a:rPr lang="en-US" altLang="en-US" sz="2800" dirty="0">
                <a:solidFill>
                  <a:schemeClr val="tx1"/>
                </a:solidFill>
                <a:latin typeface="Arial" panose="020B0604020202020204" pitchFamily="34" charset="0"/>
                <a:cs typeface="Arial" panose="020B0604020202020204" pitchFamily="34" charset="0"/>
              </a:rPr>
              <a:t>Was this John the apostle and brother of James, the son of Zebedee? Or was it John Mark, the young man who accompanied Paul and Barnabas on their first preaching journey? Or was it still a different John known only by tradition as an elder of the church at Ephesus? Or did some other writer use the name John as a pseudonym?</a:t>
            </a:r>
          </a:p>
          <a:p>
            <a:pPr marL="0" indent="0">
              <a:buNone/>
            </a:pPr>
            <a:endParaRPr lang="en-US" altLang="en-US" sz="1050" dirty="0">
              <a:solidFill>
                <a:schemeClr val="tx1"/>
              </a:solidFill>
              <a:latin typeface="Arial" panose="020B0604020202020204" pitchFamily="34" charset="0"/>
              <a:cs typeface="Arial" panose="020B0604020202020204" pitchFamily="34" charset="0"/>
            </a:endParaRPr>
          </a:p>
          <a:p>
            <a:r>
              <a:rPr lang="en-US" altLang="en-US" sz="2800" b="1" dirty="0">
                <a:solidFill>
                  <a:schemeClr val="tx1"/>
                </a:solidFill>
                <a:latin typeface="Arial" panose="020B0604020202020204" pitchFamily="34" charset="0"/>
                <a:cs typeface="Arial" panose="020B0604020202020204" pitchFamily="34" charset="0"/>
              </a:rPr>
              <a:t>External evidence </a:t>
            </a:r>
            <a:r>
              <a:rPr lang="en-US" altLang="en-US" sz="2800" dirty="0">
                <a:solidFill>
                  <a:schemeClr val="tx1"/>
                </a:solidFill>
                <a:latin typeface="Arial" panose="020B0604020202020204" pitchFamily="34" charset="0"/>
                <a:cs typeface="Arial" panose="020B0604020202020204" pitchFamily="34" charset="0"/>
              </a:rPr>
              <a:t>indicates John the Apostle. </a:t>
            </a:r>
          </a:p>
          <a:p>
            <a:pPr lvl="1"/>
            <a:r>
              <a:rPr lang="en-US" altLang="en-US" sz="2800" dirty="0">
                <a:solidFill>
                  <a:schemeClr val="tx1"/>
                </a:solidFill>
                <a:latin typeface="Arial" panose="020B0604020202020204" pitchFamily="34" charset="0"/>
                <a:cs typeface="Arial" panose="020B0604020202020204" pitchFamily="34" charset="0"/>
              </a:rPr>
              <a:t>Early writers (i.e. Irenaeus, Clement of Alexandria, and Tertullian) say it was John the apostle.</a:t>
            </a:r>
          </a:p>
        </p:txBody>
      </p:sp>
      <p:sp>
        <p:nvSpPr>
          <p:cNvPr id="2" name="Slide Number Placeholder 1">
            <a:extLst>
              <a:ext uri="{FF2B5EF4-FFF2-40B4-BE49-F238E27FC236}">
                <a16:creationId xmlns:a16="http://schemas.microsoft.com/office/drawing/2014/main" id="{68B2BBCC-9990-4223-88EC-081F1A198D8B}"/>
              </a:ext>
            </a:extLst>
          </p:cNvPr>
          <p:cNvSpPr>
            <a:spLocks noGrp="1"/>
          </p:cNvSpPr>
          <p:nvPr>
            <p:ph type="sldNum" sz="quarter" idx="12"/>
          </p:nvPr>
        </p:nvSpPr>
        <p:spPr/>
        <p:txBody>
          <a:bodyPr/>
          <a:lstStyle/>
          <a:p>
            <a:fld id="{71DD7C3C-26EA-48D1-89DB-82086917E937}" type="slidenum">
              <a:rPr lang="en-US" altLang="en-US" smtClean="0"/>
              <a:pPr/>
              <a:t>8</a:t>
            </a:fld>
            <a:endParaRPr lang="en-US" altLang="en-US"/>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58B29C35-FB8C-4728-93DB-8275020EECFD}"/>
                  </a:ext>
                </a:extLst>
              </p14:cNvPr>
              <p14:cNvContentPartPr/>
              <p14:nvPr/>
            </p14:nvContentPartPr>
            <p14:xfrm>
              <a:off x="9806268" y="3951385"/>
              <a:ext cx="360" cy="360"/>
            </p14:xfrm>
          </p:contentPart>
        </mc:Choice>
        <mc:Fallback xmlns="">
          <p:pic>
            <p:nvPicPr>
              <p:cNvPr id="13" name="Ink 12">
                <a:extLst>
                  <a:ext uri="{FF2B5EF4-FFF2-40B4-BE49-F238E27FC236}">
                    <a16:creationId xmlns:a16="http://schemas.microsoft.com/office/drawing/2014/main" id="{58B29C35-FB8C-4728-93DB-8275020EECFD}"/>
                  </a:ext>
                </a:extLst>
              </p:cNvPr>
              <p:cNvPicPr/>
              <p:nvPr/>
            </p:nvPicPr>
            <p:blipFill>
              <a:blip r:embed="rId3"/>
              <a:stretch>
                <a:fillRect/>
              </a:stretch>
            </p:blipFill>
            <p:spPr>
              <a:xfrm>
                <a:off x="9797628" y="3942385"/>
                <a:ext cx="18000" cy="18000"/>
              </a:xfrm>
              <a:prstGeom prst="rect">
                <a:avLst/>
              </a:prstGeom>
            </p:spPr>
          </p:pic>
        </mc:Fallback>
      </mc:AlternateContent>
    </p:spTree>
    <p:extLst>
      <p:ext uri="{BB962C8B-B14F-4D97-AF65-F5344CB8AC3E}">
        <p14:creationId xmlns:p14="http://schemas.microsoft.com/office/powerpoint/2010/main" val="1876688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000"/>
                                        <p:tgtEl>
                                          <p:spTgt spid="16387">
                                            <p:txEl>
                                              <p:pRg st="1" end="1"/>
                                            </p:txEl>
                                          </p:spTgt>
                                        </p:tgtEl>
                                      </p:cBhvr>
                                    </p:animEffect>
                                    <p:anim calcmode="lin" valueType="num">
                                      <p:cBhvr>
                                        <p:cTn id="13"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1000"/>
                                        <p:tgtEl>
                                          <p:spTgt spid="16387">
                                            <p:txEl>
                                              <p:pRg st="3" end="3"/>
                                            </p:txEl>
                                          </p:spTgt>
                                        </p:tgtEl>
                                      </p:cBhvr>
                                    </p:animEffect>
                                    <p:anim calcmode="lin" valueType="num">
                                      <p:cBhvr>
                                        <p:cTn id="20"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fade">
                                      <p:cBhvr>
                                        <p:cTn id="24" dur="1000"/>
                                        <p:tgtEl>
                                          <p:spTgt spid="16387">
                                            <p:txEl>
                                              <p:pRg st="4" end="4"/>
                                            </p:txEl>
                                          </p:spTgt>
                                        </p:tgtEl>
                                      </p:cBhvr>
                                    </p:animEffect>
                                    <p:anim calcmode="lin" valueType="num">
                                      <p:cBhvr>
                                        <p:cTn id="25"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2400" y="1544931"/>
            <a:ext cx="8839200" cy="4752070"/>
          </a:xfrm>
          <a:noFill/>
        </p:spPr>
        <p:txBody>
          <a:bodyPr wrap="square">
            <a:spAutoFit/>
          </a:bodyPr>
          <a:lstStyle/>
          <a:p>
            <a:r>
              <a:rPr lang="en-US" altLang="en-US" b="1" dirty="0">
                <a:solidFill>
                  <a:schemeClr val="tx1"/>
                </a:solidFill>
                <a:latin typeface="Arial" panose="020B0604020202020204" pitchFamily="34" charset="0"/>
                <a:cs typeface="Arial" panose="020B0604020202020204" pitchFamily="34" charset="0"/>
              </a:rPr>
              <a:t>Text says it was John. (1:1; 4:9; 22:8)</a:t>
            </a:r>
          </a:p>
          <a:p>
            <a:pPr marL="0" indent="0">
              <a:buNone/>
            </a:pPr>
            <a:r>
              <a:rPr lang="en-US" sz="2800" b="1" dirty="0">
                <a:solidFill>
                  <a:schemeClr val="tx1"/>
                </a:solidFill>
              </a:rPr>
              <a:t>Internal evidence </a:t>
            </a:r>
            <a:r>
              <a:rPr lang="en-US" sz="2800" dirty="0">
                <a:solidFill>
                  <a:schemeClr val="tx1"/>
                </a:solidFill>
              </a:rPr>
              <a:t>indicates John the Apostle.</a:t>
            </a:r>
          </a:p>
          <a:p>
            <a:r>
              <a:rPr lang="en-US" dirty="0">
                <a:solidFill>
                  <a:schemeClr val="tx1"/>
                </a:solidFill>
              </a:rPr>
              <a:t>Jesus is called </a:t>
            </a:r>
            <a:r>
              <a:rPr lang="en-US" i="1" dirty="0">
                <a:solidFill>
                  <a:schemeClr val="tx1"/>
                </a:solidFill>
              </a:rPr>
              <a:t>“the Word” </a:t>
            </a:r>
            <a:r>
              <a:rPr lang="en-US" dirty="0">
                <a:solidFill>
                  <a:schemeClr val="tx1"/>
                </a:solidFill>
              </a:rPr>
              <a:t>in John 1:1 and Revelation 19:13 and nowhere else in Scripture.</a:t>
            </a:r>
          </a:p>
          <a:p>
            <a:r>
              <a:rPr lang="en-US" dirty="0">
                <a:solidFill>
                  <a:schemeClr val="tx1"/>
                </a:solidFill>
              </a:rPr>
              <a:t>Only in these two books is Jesus called </a:t>
            </a:r>
            <a:r>
              <a:rPr lang="en-US" i="1" dirty="0">
                <a:solidFill>
                  <a:schemeClr val="tx1"/>
                </a:solidFill>
              </a:rPr>
              <a:t>“the Lamb”</a:t>
            </a:r>
            <a:r>
              <a:rPr lang="en-US" dirty="0">
                <a:solidFill>
                  <a:schemeClr val="tx1"/>
                </a:solidFill>
              </a:rPr>
              <a:t> (John 1:29, 36; Revelation 1:8, 12-13, etc. ) and is it said that he had been </a:t>
            </a:r>
            <a:r>
              <a:rPr lang="en-US" i="1" dirty="0">
                <a:solidFill>
                  <a:schemeClr val="tx1"/>
                </a:solidFill>
              </a:rPr>
              <a:t>“pierced”</a:t>
            </a:r>
            <a:r>
              <a:rPr lang="en-US" dirty="0">
                <a:solidFill>
                  <a:schemeClr val="tx1"/>
                </a:solidFill>
              </a:rPr>
              <a:t> (John 19:34-37; Revelation 1:7)</a:t>
            </a:r>
          </a:p>
          <a:p>
            <a:r>
              <a:rPr lang="en-US" dirty="0">
                <a:solidFill>
                  <a:schemeClr val="tx1"/>
                </a:solidFill>
              </a:rPr>
              <a:t>The phrases, </a:t>
            </a:r>
            <a:r>
              <a:rPr lang="en-US" i="1" dirty="0">
                <a:solidFill>
                  <a:schemeClr val="tx1"/>
                </a:solidFill>
              </a:rPr>
              <a:t>“keep my word</a:t>
            </a:r>
            <a:r>
              <a:rPr lang="en-US" dirty="0">
                <a:solidFill>
                  <a:schemeClr val="tx1"/>
                </a:solidFill>
              </a:rPr>
              <a:t>” and </a:t>
            </a:r>
            <a:r>
              <a:rPr lang="en-US" i="1" dirty="0">
                <a:solidFill>
                  <a:schemeClr val="tx1"/>
                </a:solidFill>
              </a:rPr>
              <a:t>“keep my sayings” </a:t>
            </a:r>
            <a:r>
              <a:rPr lang="en-US" dirty="0">
                <a:solidFill>
                  <a:schemeClr val="tx1"/>
                </a:solidFill>
              </a:rPr>
              <a:t>are common to John’s writings, but are not elsewhere found in the New Testament.</a:t>
            </a:r>
            <a:endParaRPr lang="en-US" altLang="en-US" dirty="0">
              <a:solidFill>
                <a:schemeClr val="tx1"/>
              </a:solidFill>
              <a:latin typeface="Arial" panose="020B0604020202020204" pitchFamily="34" charset="0"/>
              <a:cs typeface="Arial" panose="020B0604020202020204" pitchFamily="34" charset="0"/>
            </a:endParaRPr>
          </a:p>
          <a:p>
            <a:pPr marL="0" indent="0">
              <a:buNone/>
            </a:pPr>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NOTE: God in Christ is the real author. It is not “John’s apocalypse,” but God’s.</a:t>
            </a:r>
          </a:p>
        </p:txBody>
      </p:sp>
      <p:sp>
        <p:nvSpPr>
          <p:cNvPr id="16386"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The Author – John</a:t>
            </a:r>
          </a:p>
        </p:txBody>
      </p:sp>
      <p:sp>
        <p:nvSpPr>
          <p:cNvPr id="2" name="Slide Number Placeholder 1">
            <a:extLst>
              <a:ext uri="{FF2B5EF4-FFF2-40B4-BE49-F238E27FC236}">
                <a16:creationId xmlns:a16="http://schemas.microsoft.com/office/drawing/2014/main" id="{68B2BBCC-9990-4223-88EC-081F1A198D8B}"/>
              </a:ext>
            </a:extLst>
          </p:cNvPr>
          <p:cNvSpPr>
            <a:spLocks noGrp="1"/>
          </p:cNvSpPr>
          <p:nvPr>
            <p:ph type="sldNum" sz="quarter" idx="12"/>
          </p:nvPr>
        </p:nvSpPr>
        <p:spPr/>
        <p:txBody>
          <a:bodyPr/>
          <a:lstStyle/>
          <a:p>
            <a:fld id="{71DD7C3C-26EA-48D1-89DB-82086917E937}" type="slidenum">
              <a:rPr lang="en-US" altLang="en-US" smtClean="0"/>
              <a:pPr/>
              <a:t>9</a:t>
            </a:fld>
            <a:endParaRPr lang="en-US" altLang="en-US"/>
          </a:p>
        </p:txBody>
      </p:sp>
    </p:spTree>
    <p:extLst>
      <p:ext uri="{BB962C8B-B14F-4D97-AF65-F5344CB8AC3E}">
        <p14:creationId xmlns:p14="http://schemas.microsoft.com/office/powerpoint/2010/main" val="4085121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Effect transition="in" filter="fade">
                                      <p:cBhvr>
                                        <p:cTn id="42" dur="1000"/>
                                        <p:tgtEl>
                                          <p:spTgt spid="16387">
                                            <p:txEl>
                                              <p:pRg st="6" end="6"/>
                                            </p:txEl>
                                          </p:spTgt>
                                        </p:tgtEl>
                                      </p:cBhvr>
                                    </p:animEffect>
                                    <p:anim calcmode="lin" valueType="num">
                                      <p:cBhvr>
                                        <p:cTn id="43"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27053</TotalTime>
  <Words>777</Words>
  <Application>Microsoft Office PowerPoint</Application>
  <PresentationFormat>On-screen Show (4:3)</PresentationFormat>
  <Paragraphs>75</Paragraphs>
  <Slides>15</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Calibri</vt:lpstr>
      <vt:lpstr>Corbel</vt:lpstr>
      <vt:lpstr>Arial</vt:lpstr>
      <vt:lpstr>Times New Roman</vt:lpstr>
      <vt:lpstr>3_Office Theme</vt:lpstr>
      <vt:lpstr>Depth</vt:lpstr>
      <vt:lpstr>Office Theme</vt:lpstr>
      <vt:lpstr>1_Default Design</vt:lpstr>
      <vt:lpstr>1_Office Theme</vt:lpstr>
      <vt:lpstr>A Study Of  The Book Of Revelation</vt:lpstr>
      <vt:lpstr>Theme Of The Book</vt:lpstr>
      <vt:lpstr>Theme Of The Book</vt:lpstr>
      <vt:lpstr>To Whom Was It Written?</vt:lpstr>
      <vt:lpstr>PowerPoint Presentation</vt:lpstr>
      <vt:lpstr>PowerPoint Presentation</vt:lpstr>
      <vt:lpstr>PowerPoint Presentation</vt:lpstr>
      <vt:lpstr>The Author – John</vt:lpstr>
      <vt:lpstr>The Author – John</vt:lpstr>
      <vt:lpstr>Facts About John</vt:lpstr>
      <vt:lpstr>Facts about John</vt:lpstr>
      <vt:lpstr>Where Written: Patmos</vt:lpstr>
      <vt:lpstr>PowerPoint Presentation</vt:lpstr>
      <vt:lpstr>Methods of Interpretation</vt:lpstr>
      <vt:lpstr>Methods of Interpretation</vt:lpstr>
    </vt:vector>
  </TitlesOfParts>
  <Company>Fifth Street East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 (3-1-20)</dc:title>
  <dc:creator>Micky Galloway</dc:creator>
  <cp:lastModifiedBy>Richard Lidh</cp:lastModifiedBy>
  <cp:revision>354</cp:revision>
  <dcterms:created xsi:type="dcterms:W3CDTF">2004-05-09T03:15:32Z</dcterms:created>
  <dcterms:modified xsi:type="dcterms:W3CDTF">2020-03-01T23:03:31Z</dcterms:modified>
</cp:coreProperties>
</file>